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1C29C"/>
    <a:srgbClr val="71C6A1"/>
    <a:srgbClr val="6FC5A1"/>
    <a:srgbClr val="CAE6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7" autoAdjust="0"/>
    <p:restoredTop sz="94660"/>
  </p:normalViewPr>
  <p:slideViewPr>
    <p:cSldViewPr snapToGrid="0">
      <p:cViewPr varScale="1">
        <p:scale>
          <a:sx n="121" d="100"/>
          <a:sy n="121" d="100"/>
        </p:scale>
        <p:origin x="184"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2.png>
</file>

<file path=ppt/media/image3.png>
</file>

<file path=ppt/media/image4.png>
</file>

<file path=ppt/media/image5.jpeg>
</file>

<file path=ppt/media/image6.pn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C0AFF-4715-423F-8AB6-AAD13E319D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6481DB-12B4-4ED2-A4FB-5E6C8FA30A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A12283-38DF-46EE-86DB-B30DEFC6F48B}"/>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5" name="Footer Placeholder 4">
            <a:extLst>
              <a:ext uri="{FF2B5EF4-FFF2-40B4-BE49-F238E27FC236}">
                <a16:creationId xmlns:a16="http://schemas.microsoft.com/office/drawing/2014/main" id="{3E938FB0-66F5-43F1-A8C3-49EFE6A530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6E21B-01F7-49D8-9A22-5812919B7C4D}"/>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90991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12BA2-4FD3-45CC-AA62-74051AB93B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FDC71F-86F4-44CC-B0B3-BB9C928564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B59608-09EE-4A97-8DCC-294B3B673A29}"/>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5" name="Footer Placeholder 4">
            <a:extLst>
              <a:ext uri="{FF2B5EF4-FFF2-40B4-BE49-F238E27FC236}">
                <a16:creationId xmlns:a16="http://schemas.microsoft.com/office/drawing/2014/main" id="{2EDF92EB-6F72-4BAB-97D8-9CC0B7530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DFF672-6D59-4617-AD33-CFC2408BD3A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492647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8436B5-8BED-4689-B059-A8140D9E364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F35929-21C3-404D-9569-201A54D837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B4741-1BA7-4723-8CB7-5DE9A9FDA919}"/>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5" name="Footer Placeholder 4">
            <a:extLst>
              <a:ext uri="{FF2B5EF4-FFF2-40B4-BE49-F238E27FC236}">
                <a16:creationId xmlns:a16="http://schemas.microsoft.com/office/drawing/2014/main" id="{79238016-0F78-48F2-B2D9-47F59F5720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A7C444-896A-45E4-B9C7-058265C83059}"/>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745986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23A54-2542-472D-974E-2E7806382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40A59B-9A19-42B2-AAD1-0B2A5659AD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50CF7D-0BD9-4A2C-BA5B-111260A3360E}"/>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5" name="Footer Placeholder 4">
            <a:extLst>
              <a:ext uri="{FF2B5EF4-FFF2-40B4-BE49-F238E27FC236}">
                <a16:creationId xmlns:a16="http://schemas.microsoft.com/office/drawing/2014/main" id="{2E286E61-4EAA-4A4B-95BE-F14A65D03F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5E371-5A8B-4328-98D2-BBA73D6FD72B}"/>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481697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97FF0-EF77-4637-97C9-9240189F89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E36392-8D7F-426B-B332-E96C5FD028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CC45AE-1E84-426F-A443-F709BF8EBB57}"/>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5" name="Footer Placeholder 4">
            <a:extLst>
              <a:ext uri="{FF2B5EF4-FFF2-40B4-BE49-F238E27FC236}">
                <a16:creationId xmlns:a16="http://schemas.microsoft.com/office/drawing/2014/main" id="{86B0E365-3764-4F50-BA69-A2E25DEC06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2B93D-1A59-43F5-993C-F8888ACA497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3555262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7BDA1-8218-4342-A664-959F017F76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49EB0F-F764-418F-8685-C3BD2AF5AE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3766B7-4F6E-434C-8539-48D5053387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5A2B0-7180-4766-8979-EB7CF212A172}"/>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6" name="Footer Placeholder 5">
            <a:extLst>
              <a:ext uri="{FF2B5EF4-FFF2-40B4-BE49-F238E27FC236}">
                <a16:creationId xmlns:a16="http://schemas.microsoft.com/office/drawing/2014/main" id="{583F0059-9D50-436E-B163-BDBE0F9C0C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F968BE-B321-4380-8ED1-6B09C4367EDC}"/>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3389991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8295-4490-46CA-9A28-1A7C808954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A16E4C-BF69-45F8-BEB7-68412E6028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E7B7A2-6D3F-4452-A4B2-D758CA84EC8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601F19-1459-4967-B3BC-7E50F7846A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AEA51B-0774-4AFA-8B0A-02A9CC393B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A27490-BF18-4E3D-AEE5-D6292D2B296F}"/>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8" name="Footer Placeholder 7">
            <a:extLst>
              <a:ext uri="{FF2B5EF4-FFF2-40B4-BE49-F238E27FC236}">
                <a16:creationId xmlns:a16="http://schemas.microsoft.com/office/drawing/2014/main" id="{C4FEC8C4-D462-49BD-9CAC-BCE190EA90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5A568C-F1A6-4E3C-999C-C33C4E45B941}"/>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2227876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0F192-22E1-4028-AB1E-037C11CBC0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589DB5-A44B-40E7-888C-0E5A6D2CCD02}"/>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4" name="Footer Placeholder 3">
            <a:extLst>
              <a:ext uri="{FF2B5EF4-FFF2-40B4-BE49-F238E27FC236}">
                <a16:creationId xmlns:a16="http://schemas.microsoft.com/office/drawing/2014/main" id="{75ACCCC1-3A8B-4FC8-BCD6-D95964E1A7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7D5B4AB-16F5-46B8-82E1-9E119CF9EDE9}"/>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268075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A7A02C-72A5-4D4A-8F8D-9863067F4ED4}"/>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3" name="Footer Placeholder 2">
            <a:extLst>
              <a:ext uri="{FF2B5EF4-FFF2-40B4-BE49-F238E27FC236}">
                <a16:creationId xmlns:a16="http://schemas.microsoft.com/office/drawing/2014/main" id="{84B1B136-8789-4C39-B046-C3C9C3FA6D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F198BDA-0A4C-4D78-B44D-620055C83CB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995096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0884C-F390-4AD1-9528-A50932FC2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E00C4C-75DD-4824-AB55-7C8DE6548C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CB397B-D949-4444-A232-D6D899DBEC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5F6D81-C98A-41A4-9F6A-A55928F299A1}"/>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6" name="Footer Placeholder 5">
            <a:extLst>
              <a:ext uri="{FF2B5EF4-FFF2-40B4-BE49-F238E27FC236}">
                <a16:creationId xmlns:a16="http://schemas.microsoft.com/office/drawing/2014/main" id="{D89E8494-E4D8-4D65-89E1-F1E158F654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154DF9-F9EB-4733-97EF-AECA0BD8F126}"/>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068519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6DB31-21E7-47B4-A777-922F3C9FA3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74978E-EB0D-4634-B76E-91CC9A40BF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61B425-C4EA-4300-9077-B1599B6B04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62825D-AD3E-40E8-866C-B4F9263ACD53}"/>
              </a:ext>
            </a:extLst>
          </p:cNvPr>
          <p:cNvSpPr>
            <a:spLocks noGrp="1"/>
          </p:cNvSpPr>
          <p:nvPr>
            <p:ph type="dt" sz="half" idx="10"/>
          </p:nvPr>
        </p:nvSpPr>
        <p:spPr/>
        <p:txBody>
          <a:bodyPr/>
          <a:lstStyle/>
          <a:p>
            <a:fld id="{2BD052F7-2DC3-4693-8BC5-AF35F29CE97E}" type="datetimeFigureOut">
              <a:rPr lang="en-US" smtClean="0"/>
              <a:t>4/12/24</a:t>
            </a:fld>
            <a:endParaRPr lang="en-US"/>
          </a:p>
        </p:txBody>
      </p:sp>
      <p:sp>
        <p:nvSpPr>
          <p:cNvPr id="6" name="Footer Placeholder 5">
            <a:extLst>
              <a:ext uri="{FF2B5EF4-FFF2-40B4-BE49-F238E27FC236}">
                <a16:creationId xmlns:a16="http://schemas.microsoft.com/office/drawing/2014/main" id="{E653EAD2-71CB-4C56-8A6E-7D8C56265F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F966AC-4E0F-4AD5-B5FA-AB1534E4A3A6}"/>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40322212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21FF25-9A2B-4211-AEC1-F6D14108F5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71D19A-31A6-491D-93A2-8564A723FB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820338-43FE-404C-8125-BCFD00FECF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D052F7-2DC3-4693-8BC5-AF35F29CE97E}" type="datetimeFigureOut">
              <a:rPr lang="en-US" smtClean="0"/>
              <a:t>4/12/24</a:t>
            </a:fld>
            <a:endParaRPr lang="en-US"/>
          </a:p>
        </p:txBody>
      </p:sp>
      <p:sp>
        <p:nvSpPr>
          <p:cNvPr id="5" name="Footer Placeholder 4">
            <a:extLst>
              <a:ext uri="{FF2B5EF4-FFF2-40B4-BE49-F238E27FC236}">
                <a16:creationId xmlns:a16="http://schemas.microsoft.com/office/drawing/2014/main" id="{3E3A1014-4178-454A-8B4C-E816BAB2A3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63608A-7659-4505-B47F-0A1ADE4CE2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E22C75-9F81-4417-A89B-46AA5D4CB09A}" type="slidenum">
              <a:rPr lang="en-US" smtClean="0"/>
              <a:t>‹#›</a:t>
            </a:fld>
            <a:endParaRPr lang="en-US"/>
          </a:p>
        </p:txBody>
      </p:sp>
    </p:spTree>
    <p:extLst>
      <p:ext uri="{BB962C8B-B14F-4D97-AF65-F5344CB8AC3E}">
        <p14:creationId xmlns:p14="http://schemas.microsoft.com/office/powerpoint/2010/main" val="463215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mailto:Todd.E.Steissberg@erdc.dren.mil" TargetMode="External"/><Relationship Id="rId5" Type="http://schemas.openxmlformats.org/officeDocument/2006/relationships/image" Target="../media/image6.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hyperlink" Target="Edited%20Files/framer%20c:/scott/movies/vel95.rm"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3.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6.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3B9D2F2-3749-4B04-A42D-3419F3BF8EE8}"/>
              </a:ext>
            </a:extLst>
          </p:cNvPr>
          <p:cNvSpPr>
            <a:spLocks noGrp="1"/>
          </p:cNvSpPr>
          <p:nvPr>
            <p:ph idx="1"/>
          </p:nvPr>
        </p:nvSpPr>
        <p:spPr>
          <a:xfrm>
            <a:off x="106016" y="1352967"/>
            <a:ext cx="3358637" cy="708570"/>
          </a:xfrm>
        </p:spPr>
        <p:txBody>
          <a:bodyPr>
            <a:normAutofit/>
          </a:bodyPr>
          <a:lstStyle/>
          <a:p>
            <a:pPr marL="0" indent="0">
              <a:buNone/>
            </a:pPr>
            <a:r>
              <a:rPr lang="en-US" sz="2600" b="1" dirty="0"/>
              <a:t>Problem Statement</a:t>
            </a:r>
          </a:p>
        </p:txBody>
      </p:sp>
      <p:sp>
        <p:nvSpPr>
          <p:cNvPr id="13" name="Content Placeholder 2">
            <a:extLst>
              <a:ext uri="{FF2B5EF4-FFF2-40B4-BE49-F238E27FC236}">
                <a16:creationId xmlns:a16="http://schemas.microsoft.com/office/drawing/2014/main" id="{0321E43C-7C10-4133-A419-54ED53BDBD02}"/>
              </a:ext>
            </a:extLst>
          </p:cNvPr>
          <p:cNvSpPr txBox="1">
            <a:spLocks/>
          </p:cNvSpPr>
          <p:nvPr/>
        </p:nvSpPr>
        <p:spPr>
          <a:xfrm>
            <a:off x="6096001" y="4202012"/>
            <a:ext cx="6021928" cy="2068259"/>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Deliverables &amp; Schedule</a:t>
            </a:r>
          </a:p>
          <a:p>
            <a:pPr>
              <a:lnSpc>
                <a:spcPct val="100000"/>
              </a:lnSpc>
              <a:spcBef>
                <a:spcPts val="0"/>
              </a:spcBef>
            </a:pPr>
            <a:r>
              <a:rPr lang="en-US" sz="1500" dirty="0"/>
              <a:t>Tech Report. “Current Capabilities and Opportunities for Numerical Water Quality Modeling of Harmful Algae Blooms”, Q2/FY24</a:t>
            </a:r>
          </a:p>
          <a:p>
            <a:pPr>
              <a:lnSpc>
                <a:spcPct val="100000"/>
              </a:lnSpc>
              <a:spcBef>
                <a:spcPts val="0"/>
              </a:spcBef>
            </a:pPr>
            <a:r>
              <a:rPr lang="en-US" sz="1500" dirty="0"/>
              <a:t>Upgraded CE-QUAL-W2 model and tools with HAB capabilities, Q4/FY24</a:t>
            </a:r>
          </a:p>
          <a:p>
            <a:pPr>
              <a:lnSpc>
                <a:spcPct val="100000"/>
              </a:lnSpc>
              <a:spcBef>
                <a:spcPts val="0"/>
              </a:spcBef>
            </a:pPr>
            <a:r>
              <a:rPr lang="en-US" sz="1500" dirty="0"/>
              <a:t>Tech Note. “Design of a Predictive HAB Planning Tool using CE-QUAL-W2”, Q4/FY24</a:t>
            </a:r>
          </a:p>
          <a:p>
            <a:pPr>
              <a:lnSpc>
                <a:spcPct val="100000"/>
              </a:lnSpc>
              <a:spcBef>
                <a:spcPts val="0"/>
              </a:spcBef>
            </a:pPr>
            <a:r>
              <a:rPr lang="en-US" sz="1500" dirty="0"/>
              <a:t>Journal Article. “A Predictive Harmful Algal Bloom Planning Tool using CE-QUAL-W2”, Q2/FY25</a:t>
            </a:r>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7" name="TextBox 6"/>
          <p:cNvSpPr txBox="1"/>
          <p:nvPr/>
        </p:nvSpPr>
        <p:spPr>
          <a:xfrm>
            <a:off x="205078" y="1902523"/>
            <a:ext cx="3259575" cy="1477328"/>
          </a:xfrm>
          <a:prstGeom prst="rect">
            <a:avLst/>
          </a:prstGeom>
          <a:noFill/>
        </p:spPr>
        <p:txBody>
          <a:bodyPr wrap="square" rtlCol="0">
            <a:spAutoFit/>
          </a:bodyPr>
          <a:lstStyle/>
          <a:p>
            <a:r>
              <a:rPr lang="en-US" sz="1500" dirty="0"/>
              <a:t>Current models inadequately predict HAB timing, frequency, intensity, spatial variability, and impacts. A predictive HAB planning tool will be developed using ERDC’s reservoir water quality model, CE-QUAL-W2.</a:t>
            </a:r>
            <a:r>
              <a:rPr lang="en-US" sz="1500" b="1" dirty="0"/>
              <a:t> </a:t>
            </a:r>
          </a:p>
        </p:txBody>
      </p:sp>
      <p:sp>
        <p:nvSpPr>
          <p:cNvPr id="17" name="Content Placeholder 2">
            <a:extLst>
              <a:ext uri="{FF2B5EF4-FFF2-40B4-BE49-F238E27FC236}">
                <a16:creationId xmlns:a16="http://schemas.microsoft.com/office/drawing/2014/main" id="{33B9D2F2-3749-4B04-A42D-3419F3BF8EE8}"/>
              </a:ext>
            </a:extLst>
          </p:cNvPr>
          <p:cNvSpPr txBox="1">
            <a:spLocks/>
          </p:cNvSpPr>
          <p:nvPr/>
        </p:nvSpPr>
        <p:spPr>
          <a:xfrm>
            <a:off x="103297" y="3554606"/>
            <a:ext cx="3890554" cy="7085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b="1" dirty="0"/>
              <a:t>Technical Approach</a:t>
            </a:r>
          </a:p>
        </p:txBody>
      </p:sp>
      <p:sp>
        <p:nvSpPr>
          <p:cNvPr id="18" name="TextBox 17"/>
          <p:cNvSpPr txBox="1"/>
          <p:nvPr/>
        </p:nvSpPr>
        <p:spPr>
          <a:xfrm>
            <a:off x="205077" y="4179695"/>
            <a:ext cx="4266911" cy="2400657"/>
          </a:xfrm>
          <a:prstGeom prst="rect">
            <a:avLst/>
          </a:prstGeom>
          <a:noFill/>
        </p:spPr>
        <p:txBody>
          <a:bodyPr wrap="square" rtlCol="0">
            <a:spAutoFit/>
          </a:bodyPr>
          <a:lstStyle/>
          <a:p>
            <a:r>
              <a:rPr lang="en-US" sz="1500" dirty="0"/>
              <a:t>Describe technical approach, highlight:</a:t>
            </a:r>
          </a:p>
          <a:p>
            <a:pPr marL="285750" indent="-285750">
              <a:buFont typeface="Arial" panose="020B0604020202020204" pitchFamily="34" charset="0"/>
              <a:buChar char="•"/>
            </a:pPr>
            <a:r>
              <a:rPr lang="en-US" sz="1500" dirty="0"/>
              <a:t>Task 1. Perform literature review of current HAB physical effects and biological behaviors and analysis of current CE-QUAL-W2 capabilities and limitations. Product: Technical Report</a:t>
            </a:r>
          </a:p>
          <a:p>
            <a:pPr marL="742950" lvl="1" indent="-285750">
              <a:buFont typeface="Arial" panose="020B0604020202020204" pitchFamily="34" charset="0"/>
              <a:buChar char="•"/>
            </a:pPr>
            <a:r>
              <a:rPr lang="en-US" sz="1500" dirty="0"/>
              <a:t>Go/no go point: Determine which methods and species to target for design.</a:t>
            </a:r>
          </a:p>
          <a:p>
            <a:pPr marL="285750" indent="-285750">
              <a:buFont typeface="Arial" panose="020B0604020202020204" pitchFamily="34" charset="0"/>
              <a:buChar char="•"/>
            </a:pPr>
            <a:r>
              <a:rPr lang="en-US" sz="1500" dirty="0"/>
              <a:t>Task 2. Develop a design plan for implementing new simulation algorithms into CE-QUAL-W2 and developing post-processing analysis tools.</a:t>
            </a:r>
          </a:p>
        </p:txBody>
      </p:sp>
      <p:sp>
        <p:nvSpPr>
          <p:cNvPr id="20" name="Content Placeholder 2">
            <a:extLst>
              <a:ext uri="{FF2B5EF4-FFF2-40B4-BE49-F238E27FC236}">
                <a16:creationId xmlns:a16="http://schemas.microsoft.com/office/drawing/2014/main" id="{33B9D2F2-3749-4B04-A42D-3419F3BF8EE8}"/>
              </a:ext>
            </a:extLst>
          </p:cNvPr>
          <p:cNvSpPr txBox="1">
            <a:spLocks/>
          </p:cNvSpPr>
          <p:nvPr/>
        </p:nvSpPr>
        <p:spPr>
          <a:xfrm>
            <a:off x="6460375" y="1352967"/>
            <a:ext cx="3890554" cy="70857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Technical Approach Cont’d</a:t>
            </a:r>
          </a:p>
        </p:txBody>
      </p:sp>
      <p:sp>
        <p:nvSpPr>
          <p:cNvPr id="21" name="TextBox 20"/>
          <p:cNvSpPr txBox="1"/>
          <p:nvPr/>
        </p:nvSpPr>
        <p:spPr>
          <a:xfrm>
            <a:off x="6096001" y="1808328"/>
            <a:ext cx="6021928" cy="2169825"/>
          </a:xfrm>
          <a:prstGeom prst="rect">
            <a:avLst/>
          </a:prstGeom>
          <a:noFill/>
        </p:spPr>
        <p:txBody>
          <a:bodyPr wrap="square" rtlCol="0">
            <a:spAutoFit/>
          </a:bodyPr>
          <a:lstStyle/>
          <a:p>
            <a:pPr marL="285750" indent="-285750">
              <a:buFont typeface="Arial" panose="020B0604020202020204" pitchFamily="34" charset="0"/>
              <a:buChar char="•"/>
            </a:pPr>
            <a:r>
              <a:rPr lang="en-US" sz="1500" dirty="0"/>
              <a:t>Task 3. Implement new HAB simulation capabilities into CE-QUAL-W2 and develop post-processing tools.</a:t>
            </a:r>
          </a:p>
          <a:p>
            <a:pPr marL="285750" indent="-285750">
              <a:buFont typeface="Arial" panose="020B0604020202020204" pitchFamily="34" charset="0"/>
              <a:buChar char="•"/>
            </a:pPr>
            <a:r>
              <a:rPr lang="en-US" sz="1500" dirty="0"/>
              <a:t>Task 4. Test new HAB simulation and prediction capabilities.</a:t>
            </a:r>
          </a:p>
          <a:p>
            <a:pPr marL="285750" indent="-285750">
              <a:buFont typeface="Arial" panose="020B0604020202020204" pitchFamily="34" charset="0"/>
              <a:buChar char="•"/>
            </a:pPr>
            <a:r>
              <a:rPr lang="en-US" sz="1500" dirty="0"/>
              <a:t>Task 5: Select demonstration site, in coordination with field partners, and gather the necessary data to validate CE-QUAL-W2 for HAB growth, transport, and decay.</a:t>
            </a:r>
          </a:p>
          <a:p>
            <a:pPr marL="285750" indent="-285750">
              <a:buFont typeface="Arial" panose="020B0604020202020204" pitchFamily="34" charset="0"/>
              <a:buChar char="•"/>
            </a:pPr>
            <a:r>
              <a:rPr lang="en-US" sz="1500" dirty="0"/>
              <a:t>Task 6: Perform demonstration study, calibrate/validate model results, compute model statistics, debug new algorithms.</a:t>
            </a:r>
          </a:p>
          <a:p>
            <a:pPr marL="285750" indent="-285750">
              <a:buFont typeface="Arial" panose="020B0604020202020204" pitchFamily="34" charset="0"/>
              <a:buChar char="•"/>
            </a:pPr>
            <a:r>
              <a:rPr lang="en-US" sz="1500" dirty="0"/>
              <a:t>Tasks 7 &amp; 8: Technical transfer – publications and webinar</a:t>
            </a:r>
          </a:p>
        </p:txBody>
      </p:sp>
      <p:pic>
        <p:nvPicPr>
          <p:cNvPr id="4" name="Picture 3">
            <a:extLst>
              <a:ext uri="{FF2B5EF4-FFF2-40B4-BE49-F238E27FC236}">
                <a16:creationId xmlns:a16="http://schemas.microsoft.com/office/drawing/2014/main" id="{95C28B7F-DDA7-6FD4-6916-2B8C2970ED52}"/>
              </a:ext>
            </a:extLst>
          </p:cNvPr>
          <p:cNvPicPr>
            <a:picLocks noChangeAspect="1"/>
          </p:cNvPicPr>
          <p:nvPr/>
        </p:nvPicPr>
        <p:blipFill>
          <a:blip r:embed="rId2"/>
          <a:stretch>
            <a:fillRect/>
          </a:stretch>
        </p:blipFill>
        <p:spPr>
          <a:xfrm>
            <a:off x="94756" y="328452"/>
            <a:ext cx="693492" cy="696616"/>
          </a:xfrm>
          <a:prstGeom prst="rect">
            <a:avLst/>
          </a:prstGeom>
        </p:spPr>
      </p:pic>
      <p:pic>
        <p:nvPicPr>
          <p:cNvPr id="6" name="Picture 5">
            <a:extLst>
              <a:ext uri="{FF2B5EF4-FFF2-40B4-BE49-F238E27FC236}">
                <a16:creationId xmlns:a16="http://schemas.microsoft.com/office/drawing/2014/main" id="{92663B65-49C8-6EB6-B033-C2BD6B77CBD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7C6C8881-CC61-FC61-0909-5A3F75073015}"/>
              </a:ext>
            </a:extLst>
          </p:cNvPr>
          <p:cNvPicPr>
            <a:picLocks noChangeAspect="1"/>
          </p:cNvPicPr>
          <p:nvPr/>
        </p:nvPicPr>
        <p:blipFill>
          <a:blip r:embed="rId4"/>
          <a:stretch>
            <a:fillRect/>
          </a:stretch>
        </p:blipFill>
        <p:spPr>
          <a:xfrm>
            <a:off x="8195527" y="0"/>
            <a:ext cx="3996472" cy="1271016"/>
          </a:xfrm>
          <a:prstGeom prst="rect">
            <a:avLst/>
          </a:prstGeom>
        </p:spPr>
      </p:pic>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5" name="Picture 4" descr="A picture containing cake, birthday, indoor, decorated&#10;&#10;Description automatically generated">
            <a:extLst>
              <a:ext uri="{FF2B5EF4-FFF2-40B4-BE49-F238E27FC236}">
                <a16:creationId xmlns:a16="http://schemas.microsoft.com/office/drawing/2014/main" id="{8D04EA26-4D01-2978-0A76-ECA1D848EF49}"/>
              </a:ext>
            </a:extLst>
          </p:cNvPr>
          <p:cNvPicPr>
            <a:picLocks noChangeAspect="1"/>
          </p:cNvPicPr>
          <p:nvPr/>
        </p:nvPicPr>
        <p:blipFill>
          <a:blip r:embed="rId6"/>
          <a:stretch>
            <a:fillRect/>
          </a:stretch>
        </p:blipFill>
        <p:spPr>
          <a:xfrm>
            <a:off x="4285023" y="3679423"/>
            <a:ext cx="1844312" cy="2609932"/>
          </a:xfrm>
          <a:prstGeom prst="rect">
            <a:avLst/>
          </a:prstGeom>
        </p:spPr>
      </p:pic>
      <p:pic>
        <p:nvPicPr>
          <p:cNvPr id="9" name="Picture 8" descr="A picture containing text, screenshot, sky, cloud&#10;&#10;Description automatically generated">
            <a:extLst>
              <a:ext uri="{FF2B5EF4-FFF2-40B4-BE49-F238E27FC236}">
                <a16:creationId xmlns:a16="http://schemas.microsoft.com/office/drawing/2014/main" id="{02BC8634-4723-3566-640E-C4B5E186A05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74317" y="1502193"/>
            <a:ext cx="2550160" cy="1805669"/>
          </a:xfrm>
          <a:prstGeom prst="rect">
            <a:avLst/>
          </a:prstGeom>
        </p:spPr>
      </p:pic>
    </p:spTree>
    <p:extLst>
      <p:ext uri="{BB962C8B-B14F-4D97-AF65-F5344CB8AC3E}">
        <p14:creationId xmlns:p14="http://schemas.microsoft.com/office/powerpoint/2010/main" val="4187902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a:extLst>
              <a:ext uri="{FF2B5EF4-FFF2-40B4-BE49-F238E27FC236}">
                <a16:creationId xmlns:a16="http://schemas.microsoft.com/office/drawing/2014/main" id="{0321E43C-7C10-4133-A419-54ED53BDBD02}"/>
              </a:ext>
            </a:extLst>
          </p:cNvPr>
          <p:cNvSpPr txBox="1">
            <a:spLocks/>
          </p:cNvSpPr>
          <p:nvPr/>
        </p:nvSpPr>
        <p:spPr>
          <a:xfrm>
            <a:off x="6689722" y="3127066"/>
            <a:ext cx="5107730" cy="1711729"/>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Deliverables by Year</a:t>
            </a:r>
          </a:p>
          <a:p>
            <a:pPr lvl="1"/>
            <a:r>
              <a:rPr lang="en-US" sz="1500" dirty="0"/>
              <a:t>Literature review, FY23</a:t>
            </a:r>
          </a:p>
          <a:p>
            <a:pPr lvl="1"/>
            <a:r>
              <a:rPr lang="en-US" sz="1500" dirty="0"/>
              <a:t>Technical report on literature review and model and algorithm analysis, FY24</a:t>
            </a:r>
          </a:p>
          <a:p>
            <a:pPr lvl="1"/>
            <a:r>
              <a:rPr lang="en-US" sz="1500" dirty="0"/>
              <a:t>Technical note on HAB prediction capability design</a:t>
            </a:r>
          </a:p>
          <a:p>
            <a:pPr lvl="1"/>
            <a:r>
              <a:rPr lang="en-US" sz="1500" dirty="0"/>
              <a:t>Completed model and case study, FY25</a:t>
            </a:r>
          </a:p>
          <a:p>
            <a:pPr lvl="1"/>
            <a:r>
              <a:rPr lang="en-US" sz="1500" dirty="0"/>
              <a:t>Journal publication, FY25</a:t>
            </a:r>
          </a:p>
          <a:p>
            <a:pPr lvl="1"/>
            <a:endParaRPr lang="en-US" dirty="0"/>
          </a:p>
        </p:txBody>
      </p:sp>
      <p:sp>
        <p:nvSpPr>
          <p:cNvPr id="15" name="Content Placeholder 2">
            <a:extLst>
              <a:ext uri="{FF2B5EF4-FFF2-40B4-BE49-F238E27FC236}">
                <a16:creationId xmlns:a16="http://schemas.microsoft.com/office/drawing/2014/main" id="{4EAE3DD2-4D95-448F-9F27-13E337336715}"/>
              </a:ext>
            </a:extLst>
          </p:cNvPr>
          <p:cNvSpPr txBox="1">
            <a:spLocks/>
          </p:cNvSpPr>
          <p:nvPr/>
        </p:nvSpPr>
        <p:spPr>
          <a:xfrm>
            <a:off x="6736716" y="1317986"/>
            <a:ext cx="5200817" cy="46403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Value to USACE Operations</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709873185"/>
              </p:ext>
            </p:extLst>
          </p:nvPr>
        </p:nvGraphicFramePr>
        <p:xfrm>
          <a:off x="6736717" y="4774962"/>
          <a:ext cx="4178650" cy="1483360"/>
        </p:xfrm>
        <a:graphic>
          <a:graphicData uri="http://schemas.openxmlformats.org/drawingml/2006/table">
            <a:tbl>
              <a:tblPr firstRow="1" bandRow="1">
                <a:tableStyleId>{F5AB1C69-6EDB-4FF4-983F-18BD219EF322}</a:tableStyleId>
              </a:tblPr>
              <a:tblGrid>
                <a:gridCol w="908092">
                  <a:extLst>
                    <a:ext uri="{9D8B030D-6E8A-4147-A177-3AD203B41FA5}">
                      <a16:colId xmlns:a16="http://schemas.microsoft.com/office/drawing/2014/main" val="20000"/>
                    </a:ext>
                  </a:extLst>
                </a:gridCol>
                <a:gridCol w="763368">
                  <a:extLst>
                    <a:ext uri="{9D8B030D-6E8A-4147-A177-3AD203B41FA5}">
                      <a16:colId xmlns:a16="http://schemas.microsoft.com/office/drawing/2014/main" val="20001"/>
                    </a:ext>
                  </a:extLst>
                </a:gridCol>
                <a:gridCol w="835730">
                  <a:extLst>
                    <a:ext uri="{9D8B030D-6E8A-4147-A177-3AD203B41FA5}">
                      <a16:colId xmlns:a16="http://schemas.microsoft.com/office/drawing/2014/main" val="20002"/>
                    </a:ext>
                  </a:extLst>
                </a:gridCol>
                <a:gridCol w="835730">
                  <a:extLst>
                    <a:ext uri="{9D8B030D-6E8A-4147-A177-3AD203B41FA5}">
                      <a16:colId xmlns:a16="http://schemas.microsoft.com/office/drawing/2014/main" val="20003"/>
                    </a:ext>
                  </a:extLst>
                </a:gridCol>
                <a:gridCol w="835730">
                  <a:extLst>
                    <a:ext uri="{9D8B030D-6E8A-4147-A177-3AD203B41FA5}">
                      <a16:colId xmlns:a16="http://schemas.microsoft.com/office/drawing/2014/main" val="20004"/>
                    </a:ext>
                  </a:extLst>
                </a:gridCol>
              </a:tblGrid>
              <a:tr h="370840">
                <a:tc>
                  <a:txBody>
                    <a:bodyPr/>
                    <a:lstStyle/>
                    <a:p>
                      <a:r>
                        <a:rPr lang="en-US" sz="1600" b="1" dirty="0"/>
                        <a:t>Funding</a:t>
                      </a:r>
                    </a:p>
                  </a:txBody>
                  <a:tcPr/>
                </a:tc>
                <a:tc>
                  <a:txBody>
                    <a:bodyPr/>
                    <a:lstStyle/>
                    <a:p>
                      <a:pPr algn="ctr"/>
                      <a:r>
                        <a:rPr lang="en-US" sz="1600" b="1" dirty="0"/>
                        <a:t>Q1</a:t>
                      </a:r>
                    </a:p>
                  </a:txBody>
                  <a:tcPr/>
                </a:tc>
                <a:tc>
                  <a:txBody>
                    <a:bodyPr/>
                    <a:lstStyle/>
                    <a:p>
                      <a:pPr algn="ctr"/>
                      <a:r>
                        <a:rPr lang="en-US" sz="1600" b="1" dirty="0"/>
                        <a:t>Q2</a:t>
                      </a:r>
                    </a:p>
                  </a:txBody>
                  <a:tcPr/>
                </a:tc>
                <a:tc>
                  <a:txBody>
                    <a:bodyPr/>
                    <a:lstStyle/>
                    <a:p>
                      <a:pPr algn="ctr"/>
                      <a:r>
                        <a:rPr lang="en-US" sz="1600" b="1" dirty="0"/>
                        <a:t>Q3</a:t>
                      </a:r>
                    </a:p>
                  </a:txBody>
                  <a:tcPr/>
                </a:tc>
                <a:tc>
                  <a:txBody>
                    <a:bodyPr/>
                    <a:lstStyle/>
                    <a:p>
                      <a:pPr algn="ctr"/>
                      <a:r>
                        <a:rPr lang="en-US" sz="1600" b="1" dirty="0"/>
                        <a:t>Q4</a:t>
                      </a:r>
                    </a:p>
                  </a:txBody>
                  <a:tcPr/>
                </a:tc>
                <a:extLst>
                  <a:ext uri="{0D108BD9-81ED-4DB2-BD59-A6C34878D82A}">
                    <a16:rowId xmlns:a16="http://schemas.microsoft.com/office/drawing/2014/main" val="10000"/>
                  </a:ext>
                </a:extLst>
              </a:tr>
              <a:tr h="370840">
                <a:tc>
                  <a:txBody>
                    <a:bodyPr/>
                    <a:lstStyle/>
                    <a:p>
                      <a:pPr algn="ctr"/>
                      <a:r>
                        <a:rPr lang="en-US" sz="1600" b="1" dirty="0"/>
                        <a:t>FY23</a:t>
                      </a:r>
                    </a:p>
                  </a:txBody>
                  <a:tcPr/>
                </a:tc>
                <a:tc>
                  <a:txBody>
                    <a:bodyPr/>
                    <a:lstStyle/>
                    <a:p>
                      <a:r>
                        <a:rPr lang="en-US" sz="1600" dirty="0"/>
                        <a:t>$0</a:t>
                      </a:r>
                    </a:p>
                  </a:txBody>
                  <a:tcPr/>
                </a:tc>
                <a:tc>
                  <a:txBody>
                    <a:bodyPr/>
                    <a:lstStyle/>
                    <a:p>
                      <a:r>
                        <a:rPr lang="en-US" sz="1600" dirty="0"/>
                        <a:t>$0</a:t>
                      </a:r>
                    </a:p>
                  </a:txBody>
                  <a:tcPr/>
                </a:tc>
                <a:tc>
                  <a:txBody>
                    <a:bodyPr/>
                    <a:lstStyle/>
                    <a:p>
                      <a:r>
                        <a:rPr lang="en-US" sz="1600" dirty="0"/>
                        <a:t>$0</a:t>
                      </a:r>
                    </a:p>
                  </a:txBody>
                  <a:tcPr/>
                </a:tc>
                <a:tc>
                  <a:txBody>
                    <a:bodyPr/>
                    <a:lstStyle/>
                    <a:p>
                      <a:r>
                        <a:rPr lang="en-US" sz="1600" dirty="0"/>
                        <a:t>$100K</a:t>
                      </a:r>
                    </a:p>
                  </a:txBody>
                  <a:tcPr/>
                </a:tc>
                <a:extLst>
                  <a:ext uri="{0D108BD9-81ED-4DB2-BD59-A6C34878D82A}">
                    <a16:rowId xmlns:a16="http://schemas.microsoft.com/office/drawing/2014/main" val="10001"/>
                  </a:ext>
                </a:extLst>
              </a:tr>
              <a:tr h="370840">
                <a:tc>
                  <a:txBody>
                    <a:bodyPr/>
                    <a:lstStyle/>
                    <a:p>
                      <a:pPr algn="ctr"/>
                      <a:r>
                        <a:rPr lang="en-US" sz="1600" b="1" dirty="0"/>
                        <a:t>FY24</a:t>
                      </a:r>
                    </a:p>
                  </a:txBody>
                  <a:tcPr/>
                </a:tc>
                <a:tc>
                  <a:txBody>
                    <a:bodyPr/>
                    <a:lstStyle/>
                    <a:p>
                      <a:r>
                        <a:rPr lang="en-US" sz="1600" dirty="0"/>
                        <a:t>$19K</a:t>
                      </a:r>
                    </a:p>
                  </a:txBody>
                  <a:tcPr/>
                </a:tc>
                <a:tc>
                  <a:txBody>
                    <a:bodyPr/>
                    <a:lstStyle/>
                    <a:p>
                      <a:r>
                        <a:rPr lang="en-US" sz="1600" dirty="0"/>
                        <a:t>$240K</a:t>
                      </a:r>
                    </a:p>
                  </a:txBody>
                  <a:tcPr/>
                </a:tc>
                <a:tc>
                  <a:txBody>
                    <a:bodyPr/>
                    <a:lstStyle/>
                    <a:p>
                      <a:r>
                        <a:rPr lang="en-US" sz="1600" dirty="0"/>
                        <a:t>$19K</a:t>
                      </a:r>
                    </a:p>
                  </a:txBody>
                  <a:tcPr/>
                </a:tc>
                <a:tc>
                  <a:txBody>
                    <a:bodyPr/>
                    <a:lstStyle/>
                    <a:p>
                      <a:r>
                        <a:rPr lang="en-US" sz="1600" dirty="0"/>
                        <a:t>$22K</a:t>
                      </a:r>
                    </a:p>
                  </a:txBody>
                  <a:tcPr/>
                </a:tc>
                <a:extLst>
                  <a:ext uri="{0D108BD9-81ED-4DB2-BD59-A6C34878D82A}">
                    <a16:rowId xmlns:a16="http://schemas.microsoft.com/office/drawing/2014/main" val="10002"/>
                  </a:ext>
                </a:extLst>
              </a:tr>
              <a:tr h="370840">
                <a:tc>
                  <a:txBody>
                    <a:bodyPr/>
                    <a:lstStyle/>
                    <a:p>
                      <a:pPr algn="ctr"/>
                      <a:r>
                        <a:rPr lang="en-US" sz="1600" b="1" dirty="0"/>
                        <a:t>FY25</a:t>
                      </a:r>
                    </a:p>
                  </a:txBody>
                  <a:tcPr/>
                </a:tc>
                <a:tc>
                  <a:txBody>
                    <a:bodyPr/>
                    <a:lstStyle/>
                    <a:p>
                      <a:r>
                        <a:rPr lang="en-US" sz="1600" dirty="0"/>
                        <a:t>$100K</a:t>
                      </a:r>
                    </a:p>
                  </a:txBody>
                  <a:tcPr/>
                </a:tc>
                <a:tc>
                  <a:txBody>
                    <a:bodyPr/>
                    <a:lstStyle/>
                    <a:p>
                      <a:r>
                        <a:rPr lang="en-US" sz="1600" dirty="0"/>
                        <a:t>$100K</a:t>
                      </a:r>
                    </a:p>
                  </a:txBody>
                  <a:tcPr/>
                </a:tc>
                <a:tc>
                  <a:txBody>
                    <a:bodyPr/>
                    <a:lstStyle/>
                    <a:p>
                      <a:r>
                        <a:rPr lang="en-US" sz="1600" dirty="0"/>
                        <a:t>$0</a:t>
                      </a:r>
                    </a:p>
                  </a:txBody>
                  <a:tcPr/>
                </a:tc>
                <a:tc>
                  <a:txBody>
                    <a:bodyPr/>
                    <a:lstStyle/>
                    <a:p>
                      <a:r>
                        <a:rPr lang="en-US" sz="1600" dirty="0"/>
                        <a:t>$0</a:t>
                      </a:r>
                    </a:p>
                  </a:txBody>
                  <a:tcPr/>
                </a:tc>
                <a:extLst>
                  <a:ext uri="{0D108BD9-81ED-4DB2-BD59-A6C34878D82A}">
                    <a16:rowId xmlns:a16="http://schemas.microsoft.com/office/drawing/2014/main" val="10003"/>
                  </a:ext>
                </a:extLst>
              </a:tr>
            </a:tbl>
          </a:graphicData>
        </a:graphic>
      </p:graphicFrame>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301087" y="4765204"/>
            <a:ext cx="4396747" cy="5217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Forecasting Project Hurdles</a:t>
            </a:r>
          </a:p>
        </p:txBody>
      </p:sp>
      <p:sp>
        <p:nvSpPr>
          <p:cNvPr id="21" name="TextBox 20"/>
          <p:cNvSpPr txBox="1"/>
          <p:nvPr/>
        </p:nvSpPr>
        <p:spPr>
          <a:xfrm>
            <a:off x="301087" y="5220096"/>
            <a:ext cx="5237865" cy="1246495"/>
          </a:xfrm>
          <a:prstGeom prst="rect">
            <a:avLst/>
          </a:prstGeom>
          <a:noFill/>
        </p:spPr>
        <p:txBody>
          <a:bodyPr wrap="square" rtlCol="0">
            <a:spAutoFit/>
          </a:bodyPr>
          <a:lstStyle/>
          <a:p>
            <a:pPr marL="285750" indent="-285750">
              <a:buFont typeface="Arial" panose="020B0604020202020204" pitchFamily="34" charset="0"/>
              <a:buChar char="•"/>
            </a:pPr>
            <a:r>
              <a:rPr lang="en-US" sz="1500" dirty="0"/>
              <a:t>Physical and biological processes have been found to vary considerably by species, reservoir geometry, etc.</a:t>
            </a:r>
          </a:p>
          <a:p>
            <a:pPr marL="742950" lvl="1" indent="-285750">
              <a:buFont typeface="Arial" panose="020B0604020202020204" pitchFamily="34" charset="0"/>
              <a:buChar char="•"/>
            </a:pPr>
            <a:r>
              <a:rPr lang="en-US" sz="1500" dirty="0"/>
              <a:t>We will focus on developing methods for a single species at one site. Then this species will be used as a surrogate for prediction.</a:t>
            </a:r>
          </a:p>
        </p:txBody>
      </p:sp>
      <p:sp>
        <p:nvSpPr>
          <p:cNvPr id="25" name="TextBox 24">
            <a:extLst>
              <a:ext uri="{FF2B5EF4-FFF2-40B4-BE49-F238E27FC236}">
                <a16:creationId xmlns:a16="http://schemas.microsoft.com/office/drawing/2014/main" id="{B9F94888-EE53-8561-8761-5361C3A8366C}"/>
              </a:ext>
            </a:extLst>
          </p:cNvPr>
          <p:cNvSpPr txBox="1"/>
          <p:nvPr/>
        </p:nvSpPr>
        <p:spPr>
          <a:xfrm>
            <a:off x="6783183" y="1749936"/>
            <a:ext cx="5107730" cy="1246495"/>
          </a:xfrm>
          <a:prstGeom prst="rect">
            <a:avLst/>
          </a:prstGeom>
          <a:noFill/>
        </p:spPr>
        <p:txBody>
          <a:bodyPr wrap="square" rtlCol="0">
            <a:spAutoFit/>
          </a:bodyPr>
          <a:lstStyle/>
          <a:p>
            <a:r>
              <a:rPr lang="en-US" sz="1500" dirty="0"/>
              <a:t>CE-QUAL HAB models will enable USACE to assess environmental conditions that contribute to the growth, transport, and decay of HABs. They will show the spatial response and variability of HABs, evolving over short time scales, informing mitigation planning and response.</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pic>
        <p:nvPicPr>
          <p:cNvPr id="3" name="Picture 2" descr="A brochure with text and images&#10;&#10;Description automatically generated">
            <a:extLst>
              <a:ext uri="{FF2B5EF4-FFF2-40B4-BE49-F238E27FC236}">
                <a16:creationId xmlns:a16="http://schemas.microsoft.com/office/drawing/2014/main" id="{4C2CA091-1B3A-0143-9953-7BA0BD1A5E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756" y="1316664"/>
            <a:ext cx="6130736" cy="3448539"/>
          </a:xfrm>
          <a:prstGeom prst="rect">
            <a:avLst/>
          </a:prstGeom>
        </p:spPr>
      </p:pic>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6"/>
              </a:rPr>
              <a:t>Todd.E.Steissberg@erdc.dren.mil</a:t>
            </a:r>
            <a:r>
              <a:rPr lang="en-US" sz="1500" b="1" dirty="0"/>
              <a:t>, 530-574-5572), Jodi Ryder, Isaac Mudge, Lauren Melendez, Emily Summers</a:t>
            </a:r>
          </a:p>
        </p:txBody>
      </p:sp>
    </p:spTree>
    <p:extLst>
      <p:ext uri="{BB962C8B-B14F-4D97-AF65-F5344CB8AC3E}">
        <p14:creationId xmlns:p14="http://schemas.microsoft.com/office/powerpoint/2010/main" val="3877733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4396747"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CE-QUAL-W2 Overview</a:t>
            </a:r>
          </a:p>
        </p:txBody>
      </p:sp>
      <p:sp>
        <p:nvSpPr>
          <p:cNvPr id="21" name="TextBox 20"/>
          <p:cNvSpPr txBox="1"/>
          <p:nvPr/>
        </p:nvSpPr>
        <p:spPr>
          <a:xfrm>
            <a:off x="94756" y="1921372"/>
            <a:ext cx="6787176" cy="3477875"/>
          </a:xfrm>
          <a:prstGeom prst="rect">
            <a:avLst/>
          </a:prstGeom>
          <a:noFill/>
        </p:spPr>
        <p:txBody>
          <a:bodyPr wrap="square" rtlCol="0">
            <a:spAutoFit/>
          </a:bodyPr>
          <a:lstStyle/>
          <a:p>
            <a:pPr marL="285750" indent="-285750">
              <a:buFont typeface="Arial" panose="020B0604020202020204" pitchFamily="34" charset="0"/>
              <a:buChar char="•"/>
            </a:pPr>
            <a:r>
              <a:rPr lang="en-US" sz="2000" dirty="0"/>
              <a:t>CE‐QUAL‐W2 is a two‐dimensional (2D), longitudinal/vertical, hydrodynamics and water quality model for reservoirs that enables characterization of vertical and longitudinal changes in reservoirs. </a:t>
            </a:r>
          </a:p>
          <a:p>
            <a:pPr marL="285750" indent="-285750">
              <a:buFont typeface="Arial" panose="020B0604020202020204" pitchFamily="34" charset="0"/>
              <a:buChar char="•"/>
            </a:pPr>
            <a:r>
              <a:rPr lang="en-US" sz="2000" dirty="0"/>
              <a:t>The model assumes reservoirs are well mixed laterally, with no variation from one channel side to the other in a layer (vertical) and segment (longitudinal).</a:t>
            </a:r>
          </a:p>
          <a:p>
            <a:pPr marL="285750" indent="-285750">
              <a:buFont typeface="Arial" panose="020B0604020202020204" pitchFamily="34" charset="0"/>
              <a:buChar char="•"/>
            </a:pPr>
            <a:r>
              <a:rPr lang="en-US" sz="2000" dirty="0"/>
              <a:t>CE-QUAL-W2 has been applied to rivers, lakes, reservoirs, and estuaries.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descr="C:\Users\q0hectes\Desktop\WMIST Webinar Water Quality in HEC-ResSim and CWMS\images\RooseveltDam.jpg">
            <a:extLst>
              <a:ext uri="{FF2B5EF4-FFF2-40B4-BE49-F238E27FC236}">
                <a16:creationId xmlns:a16="http://schemas.microsoft.com/office/drawing/2014/main" id="{BC8B1527-F1EE-CBD6-FDF0-2454311652D6}"/>
              </a:ext>
            </a:extLst>
          </p:cNvPr>
          <p:cNvPicPr>
            <a:picLocks noChangeAspect="1" noChangeArrowheads="1"/>
          </p:cNvPicPr>
          <p:nvPr/>
        </p:nvPicPr>
        <p:blipFill>
          <a:blip r:embed="rId6" cstate="print">
            <a:extLst>
              <a:ext uri="{28A0092B-C50C-407E-A947-70E740481C1C}">
                <a14:useLocalDpi xmlns:a14="http://schemas.microsoft.com/office/drawing/2010/main"/>
              </a:ext>
            </a:extLst>
          </a:blip>
          <a:stretch>
            <a:fillRect/>
          </a:stretch>
        </p:blipFill>
        <p:spPr bwMode="auto">
          <a:xfrm>
            <a:off x="7187087" y="1664360"/>
            <a:ext cx="4754653" cy="4110122"/>
          </a:xfrm>
          <a:prstGeom prst="rect">
            <a:avLst/>
          </a:prstGeom>
          <a:noFill/>
          <a:ln w="12700">
            <a:noFill/>
          </a:ln>
        </p:spPr>
      </p:pic>
    </p:spTree>
    <p:extLst>
      <p:ext uri="{BB962C8B-B14F-4D97-AF65-F5344CB8AC3E}">
        <p14:creationId xmlns:p14="http://schemas.microsoft.com/office/powerpoint/2010/main" val="1933379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CE-QUAL-W2 Water Quality Capabilities</a:t>
            </a:r>
          </a:p>
        </p:txBody>
      </p:sp>
      <p:sp>
        <p:nvSpPr>
          <p:cNvPr id="21" name="TextBox 20"/>
          <p:cNvSpPr txBox="1"/>
          <p:nvPr/>
        </p:nvSpPr>
        <p:spPr>
          <a:xfrm>
            <a:off x="94755" y="1921372"/>
            <a:ext cx="7371801"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t>Longitudinal-vertical hydrodynamics and water quality in stratified and non-stratified systems</a:t>
            </a:r>
          </a:p>
          <a:p>
            <a:pPr marL="285750" indent="-285750">
              <a:buFont typeface="Arial" panose="020B0604020202020204" pitchFamily="34" charset="0"/>
              <a:buChar char="•"/>
            </a:pPr>
            <a:r>
              <a:rPr lang="en-US" sz="2000" dirty="0"/>
              <a:t>Multiple algae, epiphyton/periphyton, zooplankton, and macrophytes</a:t>
            </a:r>
          </a:p>
          <a:p>
            <a:pPr marL="285750" indent="-285750">
              <a:buFont typeface="Arial" panose="020B0604020202020204" pitchFamily="34" charset="0"/>
              <a:buChar char="•"/>
            </a:pPr>
            <a:r>
              <a:rPr lang="en-US" sz="2000" dirty="0"/>
              <a:t>Nutrients-dissolved oxygen-organic matter interactions</a:t>
            </a:r>
          </a:p>
          <a:p>
            <a:pPr marL="285750" indent="-285750">
              <a:buFont typeface="Arial" panose="020B0604020202020204" pitchFamily="34" charset="0"/>
              <a:buChar char="•"/>
            </a:pPr>
            <a:r>
              <a:rPr lang="en-US" sz="2000" dirty="0"/>
              <a:t>Vertical migration algorithms</a:t>
            </a:r>
          </a:p>
          <a:p>
            <a:pPr marL="285750" indent="-285750">
              <a:buFont typeface="Arial" panose="020B0604020202020204" pitchFamily="34" charset="0"/>
              <a:buChar char="•"/>
            </a:pPr>
            <a:r>
              <a:rPr lang="en-US" sz="2000" dirty="0"/>
              <a:t>Selective withdrawal from stratified reservoir outlets</a:t>
            </a:r>
          </a:p>
          <a:p>
            <a:pPr marL="285750" indent="-285750">
              <a:buFont typeface="Arial" panose="020B0604020202020204" pitchFamily="34" charset="0"/>
              <a:buChar char="•"/>
            </a:pPr>
            <a:r>
              <a:rPr lang="en-US" sz="2000" dirty="0"/>
              <a:t>Hypolimnetic aeration</a:t>
            </a:r>
          </a:p>
          <a:p>
            <a:pPr marL="285750" indent="-285750">
              <a:buFont typeface="Arial" panose="020B0604020202020204" pitchFamily="34" charset="0"/>
              <a:buChar char="•"/>
            </a:pPr>
            <a:r>
              <a:rPr lang="en-US" sz="2000" dirty="0"/>
              <a:t>Fish habitat</a:t>
            </a:r>
          </a:p>
          <a:p>
            <a:pPr marL="285750" indent="-285750">
              <a:buFont typeface="Arial" panose="020B0604020202020204" pitchFamily="34" charset="0"/>
              <a:buChar char="•"/>
            </a:pPr>
            <a:r>
              <a:rPr lang="en-US" sz="2000" dirty="0"/>
              <a:t>CBOD</a:t>
            </a:r>
          </a:p>
          <a:p>
            <a:pPr marL="285750" indent="-285750">
              <a:buFont typeface="Arial" panose="020B0604020202020204" pitchFamily="34" charset="0"/>
              <a:buChar char="•"/>
            </a:pPr>
            <a:r>
              <a:rPr lang="en-US" sz="2000" dirty="0"/>
              <a:t>Sediment diagenesis model</a:t>
            </a:r>
          </a:p>
          <a:p>
            <a:pPr marL="285750" indent="-285750">
              <a:buFont typeface="Arial" panose="020B0604020202020204" pitchFamily="34" charset="0"/>
              <a:buChar char="•"/>
            </a:pPr>
            <a:r>
              <a:rPr lang="en-US" sz="2000" dirty="0"/>
              <a:t>Generic water quality groups</a:t>
            </a:r>
          </a:p>
          <a:p>
            <a:pPr marL="285750" indent="-285750">
              <a:buFont typeface="Arial" panose="020B0604020202020204" pitchFamily="34" charset="0"/>
              <a:buChar char="•"/>
            </a:pPr>
            <a:r>
              <a:rPr lang="en-US" sz="2000" dirty="0"/>
              <a:t>Hydraulic structure algorithms</a:t>
            </a:r>
          </a:p>
          <a:p>
            <a:pPr marL="285750" indent="-285750">
              <a:buFont typeface="Arial" panose="020B0604020202020204" pitchFamily="34" charset="0"/>
              <a:buChar char="•"/>
            </a:pPr>
            <a:r>
              <a:rPr lang="en-US" sz="2000" dirty="0"/>
              <a:t>Dynamic shading algorithm based on topography and vegetation</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7" name="Picture 2">
            <a:extLst>
              <a:ext uri="{FF2B5EF4-FFF2-40B4-BE49-F238E27FC236}">
                <a16:creationId xmlns:a16="http://schemas.microsoft.com/office/drawing/2014/main" id="{40EE82AC-B6A0-6CA4-9235-BA55B89E8C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59124" y="3918859"/>
            <a:ext cx="4382024" cy="2409456"/>
          </a:xfrm>
          <a:prstGeom prst="rect">
            <a:avLst/>
          </a:prstGeom>
          <a:noFill/>
          <a:extLst>
            <a:ext uri="{909E8E84-426E-40DD-AFC4-6F175D3DCCD1}">
              <a14:hiddenFill xmlns:a14="http://schemas.microsoft.com/office/drawing/2010/main">
                <a:solidFill>
                  <a:srgbClr val="FFFFFF"/>
                </a:solidFill>
              </a14:hiddenFill>
            </a:ext>
          </a:extLst>
        </p:spPr>
      </p:pic>
      <p:pic>
        <p:nvPicPr>
          <p:cNvPr id="10" name="Google Shape;306;p9">
            <a:extLst>
              <a:ext uri="{FF2B5EF4-FFF2-40B4-BE49-F238E27FC236}">
                <a16:creationId xmlns:a16="http://schemas.microsoft.com/office/drawing/2014/main" id="{151A14F1-B852-8B66-DFD5-0314B7B9D332}"/>
              </a:ext>
            </a:extLst>
          </p:cNvPr>
          <p:cNvPicPr preferRelativeResize="0"/>
          <p:nvPr/>
        </p:nvPicPr>
        <p:blipFill rotWithShape="1">
          <a:blip r:embed="rId7">
            <a:alphaModFix/>
          </a:blip>
          <a:srcRect/>
          <a:stretch/>
        </p:blipFill>
        <p:spPr>
          <a:xfrm>
            <a:off x="7659124" y="1443003"/>
            <a:ext cx="4358704" cy="2339732"/>
          </a:xfrm>
          <a:prstGeom prst="rect">
            <a:avLst/>
          </a:prstGeom>
          <a:noFill/>
          <a:ln>
            <a:noFill/>
          </a:ln>
        </p:spPr>
      </p:pic>
    </p:spTree>
    <p:extLst>
      <p:ext uri="{BB962C8B-B14F-4D97-AF65-F5344CB8AC3E}">
        <p14:creationId xmlns:p14="http://schemas.microsoft.com/office/powerpoint/2010/main" val="4058142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Ideal CE-QUAL-W2 Applications</a:t>
            </a:r>
          </a:p>
        </p:txBody>
      </p:sp>
      <p:sp>
        <p:nvSpPr>
          <p:cNvPr id="21" name="TextBox 20"/>
          <p:cNvSpPr txBox="1"/>
          <p:nvPr/>
        </p:nvSpPr>
        <p:spPr>
          <a:xfrm>
            <a:off x="94755" y="1921372"/>
            <a:ext cx="8520607" cy="3970318"/>
          </a:xfrm>
          <a:prstGeom prst="rect">
            <a:avLst/>
          </a:prstGeom>
          <a:noFill/>
        </p:spPr>
        <p:txBody>
          <a:bodyPr wrap="square" rtlCol="0">
            <a:spAutoFit/>
          </a:bodyPr>
          <a:lstStyle/>
          <a:p>
            <a:pPr marL="285750" indent="-285750">
              <a:buFont typeface="Arial" panose="020B0604020202020204" pitchFamily="34" charset="0"/>
              <a:buChar char="•"/>
            </a:pPr>
            <a:r>
              <a:rPr lang="en-US" dirty="0"/>
              <a:t>Most reservoirs undergo vertical thermal stratification during spring and summer. </a:t>
            </a:r>
          </a:p>
          <a:p>
            <a:pPr marL="742950" lvl="1" indent="-285750">
              <a:buFont typeface="Arial" panose="020B0604020202020204" pitchFamily="34" charset="0"/>
              <a:buChar char="•"/>
            </a:pPr>
            <a:r>
              <a:rPr lang="en-US" dirty="0"/>
              <a:t>This stratification significantly affects water quality. Low dissolved oxygen concentrations often occur in the bottom of the water column (hypolimnion). </a:t>
            </a:r>
          </a:p>
          <a:p>
            <a:pPr marL="742950" lvl="1" indent="-285750">
              <a:buFont typeface="Arial" panose="020B0604020202020204" pitchFamily="34" charset="0"/>
              <a:buChar char="•"/>
            </a:pPr>
            <a:r>
              <a:rPr lang="en-US" dirty="0"/>
              <a:t>This leads to the formation of compounds, such as hydrogen sulfide, which are harmful to aquatic life and people. </a:t>
            </a:r>
          </a:p>
          <a:p>
            <a:pPr marL="742950" lvl="1" indent="-285750">
              <a:buFont typeface="Arial" panose="020B0604020202020204" pitchFamily="34" charset="0"/>
              <a:buChar char="•"/>
            </a:pPr>
            <a:r>
              <a:rPr lang="en-US" dirty="0"/>
              <a:t>The stratification also affects the hydrodynamics, including the vertical mixing of reservoirs, important for restoring dissolved oxygen to the hypolimnion.</a:t>
            </a:r>
          </a:p>
          <a:p>
            <a:pPr marL="742950" lvl="1" indent="-285750">
              <a:buFont typeface="Arial" panose="020B0604020202020204" pitchFamily="34" charset="0"/>
              <a:buChar char="•"/>
            </a:pPr>
            <a:r>
              <a:rPr lang="en-US" dirty="0"/>
              <a:t>CE-QUAL-W2 simulates these important hydrodynamic and water quality processes.</a:t>
            </a:r>
          </a:p>
          <a:p>
            <a:pPr marL="285750" indent="-285750">
              <a:buFont typeface="Arial" panose="020B0604020202020204" pitchFamily="34" charset="0"/>
              <a:buChar char="•"/>
            </a:pPr>
            <a:r>
              <a:rPr lang="en-US" dirty="0"/>
              <a:t>Reservoirs experience significant longitudinal water quality variability (gradients) due to pollution inflows and other factors. CE-QUAL-W2 simulates longitudinal and vertical dynamics and water quality changes through the reservoir system. </a:t>
            </a:r>
          </a:p>
          <a:p>
            <a:pPr marL="285750" indent="-285750">
              <a:buFont typeface="Arial" panose="020B0604020202020204" pitchFamily="34" charset="0"/>
              <a:buChar char="•"/>
            </a:pPr>
            <a:r>
              <a:rPr lang="en-US" dirty="0"/>
              <a:t>CE-QUAL-W2 assumes lateral homogeneity: it is best suited for longer and narrower waterbodies with longitudinal and vertical water quality gradients.</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descr="w2_ver3">
            <a:extLst>
              <a:ext uri="{FF2B5EF4-FFF2-40B4-BE49-F238E27FC236}">
                <a16:creationId xmlns:a16="http://schemas.microsoft.com/office/drawing/2014/main" id="{BC4575A7-C207-C131-FCED-C2C2AC996F38}"/>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bwMode="auto">
          <a:xfrm>
            <a:off x="8984471" y="1374830"/>
            <a:ext cx="3047056" cy="2476733"/>
          </a:xfrm>
          <a:prstGeom prst="rect">
            <a:avLst/>
          </a:prstGeom>
          <a:noFill/>
          <a:ln w="9525">
            <a:solidFill>
              <a:schemeClr val="tx1"/>
            </a:solidFill>
            <a:miter lim="800000"/>
            <a:headEnd/>
            <a:tailEnd/>
          </a:ln>
        </p:spPr>
      </p:pic>
      <p:pic>
        <p:nvPicPr>
          <p:cNvPr id="3" name="Picture 2">
            <a:hlinkClick r:id="rId7" action="ppaction://program"/>
            <a:extLst>
              <a:ext uri="{FF2B5EF4-FFF2-40B4-BE49-F238E27FC236}">
                <a16:creationId xmlns:a16="http://schemas.microsoft.com/office/drawing/2014/main" id="{7D6B2526-4B0B-46B5-E2BF-598FA66982B4}"/>
              </a:ext>
            </a:extLst>
          </p:cNvPr>
          <p:cNvPicPr>
            <a:picLocks noChangeAspect="1"/>
          </p:cNvPicPr>
          <p:nvPr/>
        </p:nvPicPr>
        <p:blipFill>
          <a:blip r:embed="rId8" cstate="print"/>
          <a:srcRect/>
          <a:stretch>
            <a:fillRect/>
          </a:stretch>
        </p:blipFill>
        <p:spPr bwMode="auto">
          <a:xfrm>
            <a:off x="8984471" y="3924070"/>
            <a:ext cx="3047056" cy="2476732"/>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4242010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5" y="1317737"/>
            <a:ext cx="6577507" cy="4524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Past and Current Applications of CE-QUAL-W2</a:t>
            </a:r>
          </a:p>
        </p:txBody>
      </p:sp>
      <p:sp>
        <p:nvSpPr>
          <p:cNvPr id="21" name="TextBox 20"/>
          <p:cNvSpPr txBox="1"/>
          <p:nvPr/>
        </p:nvSpPr>
        <p:spPr>
          <a:xfrm>
            <a:off x="94756" y="1764207"/>
            <a:ext cx="8879913" cy="4770537"/>
          </a:xfrm>
          <a:prstGeom prst="rect">
            <a:avLst/>
          </a:prstGeom>
          <a:noFill/>
        </p:spPr>
        <p:txBody>
          <a:bodyPr wrap="square" rtlCol="0">
            <a:spAutoFit/>
          </a:bodyPr>
          <a:lstStyle/>
          <a:p>
            <a:pPr marL="285750" indent="-285750">
              <a:buFont typeface="Arial" panose="020B0604020202020204" pitchFamily="34" charset="0"/>
              <a:buChar char="•"/>
            </a:pPr>
            <a:r>
              <a:rPr lang="en-US" sz="1600" dirty="0"/>
              <a:t>CE-QUAL-W2 is widely used by USACE and other federal, state, and local agencies for environmental impact assessments, planning studies, etc. Agencies with CE-QUAL-W2 as their standard reservoir water quality model:</a:t>
            </a:r>
          </a:p>
          <a:p>
            <a:pPr marL="742950" lvl="1" indent="-285750">
              <a:buFont typeface="Arial" panose="020B0604020202020204" pitchFamily="34" charset="0"/>
              <a:buChar char="•"/>
            </a:pPr>
            <a:r>
              <a:rPr lang="en-US" sz="1600" dirty="0"/>
              <a:t>U.S. Geological Survey (USGS)</a:t>
            </a:r>
          </a:p>
          <a:p>
            <a:pPr marL="742950" lvl="1" indent="-285750">
              <a:buFont typeface="Arial" panose="020B0604020202020204" pitchFamily="34" charset="0"/>
              <a:buChar char="•"/>
            </a:pPr>
            <a:r>
              <a:rPr lang="en-US" sz="1600" dirty="0"/>
              <a:t>U.S. Bureau of Reclamation</a:t>
            </a:r>
          </a:p>
          <a:p>
            <a:pPr marL="742950" lvl="1" indent="-285750">
              <a:buFont typeface="Arial" panose="020B0604020202020204" pitchFamily="34" charset="0"/>
              <a:buChar char="•"/>
            </a:pPr>
            <a:r>
              <a:rPr lang="en-US" sz="1600" dirty="0"/>
              <a:t>U.S. Environmental Protection Agency (EPA)</a:t>
            </a:r>
          </a:p>
          <a:p>
            <a:pPr marL="742950" lvl="1" indent="-285750">
              <a:buFont typeface="Arial" panose="020B0604020202020204" pitchFamily="34" charset="0"/>
              <a:buChar char="•"/>
            </a:pPr>
            <a:r>
              <a:rPr lang="en-US" sz="1600" dirty="0"/>
              <a:t>State of California</a:t>
            </a:r>
          </a:p>
          <a:p>
            <a:pPr marL="285750" indent="-285750">
              <a:buFont typeface="Arial" panose="020B0604020202020204" pitchFamily="34" charset="0"/>
              <a:buChar char="•"/>
            </a:pPr>
            <a:r>
              <a:rPr lang="en-US" sz="1600" dirty="0"/>
              <a:t>More than 1,100 model applications have been developed worldwide for reservoirs, rivers, estuaries, and other water bodies since CE-QUAL-W2’s release in 1986.</a:t>
            </a:r>
          </a:p>
          <a:p>
            <a:pPr marL="285750" indent="-285750">
              <a:buFont typeface="Arial" panose="020B0604020202020204" pitchFamily="34" charset="0"/>
              <a:buChar char="•"/>
            </a:pPr>
            <a:r>
              <a:rPr lang="en-US" sz="1600" dirty="0"/>
              <a:t>CE-QUAL-W2 is also used as a research tool by researchers at universities and other organizations.</a:t>
            </a:r>
          </a:p>
          <a:p>
            <a:pPr marL="285750" indent="-285750">
              <a:buFont typeface="Arial" panose="020B0604020202020204" pitchFamily="34" charset="0"/>
              <a:buChar char="•"/>
            </a:pPr>
            <a:r>
              <a:rPr lang="en-US" sz="1600" dirty="0"/>
              <a:t>At least 1,500 publications utilized or cited CE-QUAL-W2 in the year 2022.</a:t>
            </a:r>
          </a:p>
          <a:p>
            <a:pPr marL="285750" indent="-285750">
              <a:buFont typeface="Arial" panose="020B0604020202020204" pitchFamily="34" charset="0"/>
              <a:buChar char="•"/>
            </a:pPr>
            <a:r>
              <a:rPr lang="en-US" sz="1600" dirty="0"/>
              <a:t>Recent Studies:</a:t>
            </a:r>
          </a:p>
          <a:p>
            <a:pPr marL="742950" lvl="1" indent="-285750">
              <a:buFont typeface="Arial" panose="020B0604020202020204" pitchFamily="34" charset="0"/>
              <a:buChar char="•"/>
            </a:pPr>
            <a:r>
              <a:rPr lang="en-US" sz="1600" dirty="0"/>
              <a:t>Water Temperature Modeling Platform, California Central Valley Project (USBR and State of California): This platform applies CE-QUAL-W2 for ongoing and future operations decision-making</a:t>
            </a:r>
          </a:p>
          <a:p>
            <a:pPr marL="742950" lvl="1" indent="-285750">
              <a:buFont typeface="Arial" panose="020B0604020202020204" pitchFamily="34" charset="0"/>
              <a:buChar char="•"/>
            </a:pPr>
            <a:r>
              <a:rPr lang="en-US" sz="1600" dirty="0"/>
              <a:t>USACE Northwest Division, Columbia and Snake River Watershed</a:t>
            </a:r>
          </a:p>
          <a:p>
            <a:pPr marL="742950" lvl="1" indent="-285750">
              <a:buFont typeface="Arial" panose="020B0604020202020204" pitchFamily="34" charset="0"/>
              <a:buChar char="•"/>
            </a:pPr>
            <a:r>
              <a:rPr lang="en-US" sz="1600" dirty="0"/>
              <a:t>Columbia System Reservoir Operation (CRSO) Project</a:t>
            </a:r>
          </a:p>
          <a:p>
            <a:pPr marL="742950" lvl="1" indent="-285750">
              <a:buFont typeface="Arial" panose="020B0604020202020204" pitchFamily="34" charset="0"/>
              <a:buChar char="•"/>
            </a:pPr>
            <a:r>
              <a:rPr lang="en-US" sz="1600" dirty="0"/>
              <a:t>Columbia River Treaty (CRT) Project</a:t>
            </a:r>
          </a:p>
          <a:p>
            <a:pPr marL="742950" lvl="1" indent="-285750">
              <a:buFont typeface="Arial" panose="020B0604020202020204" pitchFamily="34" charset="0"/>
              <a:buChar char="•"/>
            </a:pPr>
            <a:r>
              <a:rPr lang="en-US" sz="1600" dirty="0"/>
              <a:t>Philadelphia District, Lehigh River Water Quality Modeling</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a:extLst>
              <a:ext uri="{FF2B5EF4-FFF2-40B4-BE49-F238E27FC236}">
                <a16:creationId xmlns:a16="http://schemas.microsoft.com/office/drawing/2014/main" id="{5705B891-F690-0FA3-E4C5-819F10AF6177}"/>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974669" y="3895846"/>
            <a:ext cx="3111112" cy="2570183"/>
          </a:xfrm>
          <a:prstGeom prst="rect">
            <a:avLst/>
          </a:prstGeom>
        </p:spPr>
      </p:pic>
      <p:pic>
        <p:nvPicPr>
          <p:cNvPr id="3" name="Picture 2">
            <a:extLst>
              <a:ext uri="{FF2B5EF4-FFF2-40B4-BE49-F238E27FC236}">
                <a16:creationId xmlns:a16="http://schemas.microsoft.com/office/drawing/2014/main" id="{FDDB114F-15C0-A946-343A-E7602D0B0149}"/>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8974669" y="1296501"/>
            <a:ext cx="3111112" cy="2570183"/>
          </a:xfrm>
          <a:prstGeom prst="rect">
            <a:avLst/>
          </a:prstGeom>
        </p:spPr>
      </p:pic>
    </p:spTree>
    <p:extLst>
      <p:ext uri="{BB962C8B-B14F-4D97-AF65-F5344CB8AC3E}">
        <p14:creationId xmlns:p14="http://schemas.microsoft.com/office/powerpoint/2010/main" val="3402298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CE-QUAL-W2 Model Benefits</a:t>
            </a:r>
          </a:p>
        </p:txBody>
      </p:sp>
      <p:sp>
        <p:nvSpPr>
          <p:cNvPr id="21" name="TextBox 20"/>
          <p:cNvSpPr txBox="1"/>
          <p:nvPr/>
        </p:nvSpPr>
        <p:spPr>
          <a:xfrm>
            <a:off x="94756" y="1992812"/>
            <a:ext cx="8420594"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Since 1986, CE-QUAL-W2 has been used by water quality managers to assess impacts of management strategies on reservoir, lake, and estuarine systems.</a:t>
            </a:r>
          </a:p>
          <a:p>
            <a:pPr marL="285750" indent="-285750">
              <a:buFont typeface="Arial" panose="020B0604020202020204" pitchFamily="34" charset="0"/>
              <a:buChar char="•"/>
            </a:pPr>
            <a:r>
              <a:rPr lang="en-US" sz="2000" dirty="0"/>
              <a:t>CE-QUAL-W2 computes the two-dimensional velocity field for narrow systems that stratify. </a:t>
            </a:r>
          </a:p>
          <a:p>
            <a:pPr marL="285750" indent="-285750">
              <a:buFont typeface="Arial" panose="020B0604020202020204" pitchFamily="34" charset="0"/>
              <a:buChar char="•"/>
            </a:pPr>
            <a:r>
              <a:rPr lang="en-US" sz="2000" dirty="0"/>
              <a:t>In contrast with reservoir models with simplified hydrodynamics, CE-QUAL-W2 accurately simulates vertical and longitudinal transport of constituents, which can be as important as chemical kinetics in accurately simulating water quality.</a:t>
            </a:r>
          </a:p>
          <a:p>
            <a:pPr marL="285750" indent="-285750">
              <a:buFont typeface="Arial" panose="020B0604020202020204" pitchFamily="34" charset="0"/>
              <a:buChar char="•"/>
            </a:pPr>
            <a:r>
              <a:rPr lang="en-US" sz="2000" dirty="0"/>
              <a:t>Applications of CE-QUAL-W2 include:</a:t>
            </a:r>
          </a:p>
          <a:p>
            <a:pPr marL="742950" lvl="1" indent="-285750">
              <a:buFont typeface="Arial" panose="020B0604020202020204" pitchFamily="34" charset="0"/>
              <a:buChar char="•"/>
            </a:pPr>
            <a:r>
              <a:rPr lang="en-US" sz="2000" dirty="0"/>
              <a:t>Planning Studies</a:t>
            </a:r>
          </a:p>
          <a:p>
            <a:pPr marL="742950" lvl="1" indent="-285750">
              <a:buFont typeface="Arial" panose="020B0604020202020204" pitchFamily="34" charset="0"/>
              <a:buChar char="•"/>
            </a:pPr>
            <a:r>
              <a:rPr lang="en-US" sz="2000" dirty="0"/>
              <a:t>Environmental Impact Assessments</a:t>
            </a:r>
          </a:p>
          <a:p>
            <a:pPr marL="742950" lvl="1" indent="-285750">
              <a:buFont typeface="Arial" panose="020B0604020202020204" pitchFamily="34" charset="0"/>
              <a:buChar char="•"/>
            </a:pPr>
            <a:r>
              <a:rPr lang="en-US" sz="2000" dirty="0"/>
              <a:t>Ecosystem Restoration Projects</a:t>
            </a:r>
          </a:p>
          <a:p>
            <a:pPr marL="742950" lvl="1" indent="-285750">
              <a:buFont typeface="Arial" panose="020B0604020202020204" pitchFamily="34" charset="0"/>
              <a:buChar char="•"/>
            </a:pPr>
            <a:r>
              <a:rPr lang="en-US" sz="2000" dirty="0"/>
              <a:t>Real-Time Systems Operation and Decision-Making</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descr="A high angle view of a dam&#10;&#10;Description automatically generated with medium confidence">
            <a:extLst>
              <a:ext uri="{FF2B5EF4-FFF2-40B4-BE49-F238E27FC236}">
                <a16:creationId xmlns:a16="http://schemas.microsoft.com/office/drawing/2014/main" id="{30553ADB-BC95-5EAE-9860-DA81EDE03435}"/>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660551" y="1437935"/>
            <a:ext cx="3436693" cy="4912069"/>
          </a:xfrm>
          <a:prstGeom prst="rect">
            <a:avLst/>
          </a:prstGeom>
        </p:spPr>
      </p:pic>
    </p:spTree>
    <p:extLst>
      <p:ext uri="{BB962C8B-B14F-4D97-AF65-F5344CB8AC3E}">
        <p14:creationId xmlns:p14="http://schemas.microsoft.com/office/powerpoint/2010/main" val="3887077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Challenges and Solutions</a:t>
            </a:r>
          </a:p>
        </p:txBody>
      </p:sp>
      <p:sp>
        <p:nvSpPr>
          <p:cNvPr id="21" name="TextBox 20"/>
          <p:cNvSpPr txBox="1"/>
          <p:nvPr/>
        </p:nvSpPr>
        <p:spPr>
          <a:xfrm>
            <a:off x="94754" y="1821357"/>
            <a:ext cx="8449171"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Developing HAB simulation capabilities applicable to any reservoir is challenging. Reservoirs have characteristics that can vary significantly:</a:t>
            </a:r>
          </a:p>
          <a:p>
            <a:pPr marL="742950" lvl="1" indent="-285750">
              <a:buFont typeface="Arial" panose="020B0604020202020204" pitchFamily="34" charset="0"/>
              <a:buChar char="•"/>
            </a:pPr>
            <a:r>
              <a:rPr lang="en-US" sz="2000" dirty="0"/>
              <a:t>Algal species</a:t>
            </a:r>
          </a:p>
          <a:p>
            <a:pPr marL="742950" lvl="1" indent="-285750">
              <a:buFont typeface="Arial" panose="020B0604020202020204" pitchFamily="34" charset="0"/>
              <a:buChar char="•"/>
            </a:pPr>
            <a:r>
              <a:rPr lang="en-US" sz="2000" dirty="0"/>
              <a:t>Water body morphometry (length, width, etc.)</a:t>
            </a:r>
          </a:p>
          <a:p>
            <a:pPr marL="742950" lvl="1" indent="-285750">
              <a:buFont typeface="Arial" panose="020B0604020202020204" pitchFamily="34" charset="0"/>
              <a:buChar char="•"/>
            </a:pPr>
            <a:r>
              <a:rPr lang="en-US" sz="2000" dirty="0"/>
              <a:t>Volume</a:t>
            </a:r>
          </a:p>
          <a:p>
            <a:pPr marL="742950" lvl="1" indent="-285750">
              <a:buFont typeface="Arial" panose="020B0604020202020204" pitchFamily="34" charset="0"/>
              <a:buChar char="•"/>
            </a:pPr>
            <a:r>
              <a:rPr lang="en-US" sz="2000" dirty="0"/>
              <a:t>Depth</a:t>
            </a:r>
          </a:p>
          <a:p>
            <a:pPr marL="742950" lvl="1" indent="-285750">
              <a:buFont typeface="Arial" panose="020B0604020202020204" pitchFamily="34" charset="0"/>
              <a:buChar char="•"/>
            </a:pPr>
            <a:r>
              <a:rPr lang="en-US" sz="2000" dirty="0"/>
              <a:t>Mixing dynamics (wind forcing, fetch orientation)</a:t>
            </a:r>
          </a:p>
          <a:p>
            <a:pPr marL="742950" lvl="1" indent="-285750">
              <a:buFont typeface="Arial" panose="020B0604020202020204" pitchFamily="34" charset="0"/>
              <a:buChar char="•"/>
            </a:pPr>
            <a:r>
              <a:rPr lang="en-US" sz="2000" dirty="0"/>
              <a:t>Harmful algal blooms can exhibit rapid changes and non-linear dynamics that are difficult to capture in model simulations.</a:t>
            </a:r>
          </a:p>
          <a:p>
            <a:pPr marL="285750" indent="-285750">
              <a:buFont typeface="Arial" panose="020B0604020202020204" pitchFamily="34" charset="0"/>
              <a:buChar char="•"/>
            </a:pPr>
            <a:r>
              <a:rPr lang="en-US" sz="2000" dirty="0"/>
              <a:t>To address these issues:</a:t>
            </a:r>
          </a:p>
          <a:p>
            <a:pPr marL="742950" lvl="1" indent="-285750">
              <a:buFont typeface="Arial" panose="020B0604020202020204" pitchFamily="34" charset="0"/>
              <a:buChar char="•"/>
            </a:pPr>
            <a:r>
              <a:rPr lang="en-US" sz="2000" dirty="0"/>
              <a:t>Extensive literature review. Feedback gathered from HAB experts.</a:t>
            </a:r>
          </a:p>
          <a:p>
            <a:pPr marL="285750" indent="-285750">
              <a:buFont typeface="Arial" panose="020B0604020202020204" pitchFamily="34" charset="0"/>
              <a:buChar char="•"/>
            </a:pPr>
            <a:r>
              <a:rPr lang="en-US" sz="2000" dirty="0"/>
              <a:t>Case study site (Detroit Lake) selected to provide adequate data and a range of conditions that enables development of scaling methods.</a:t>
            </a:r>
          </a:p>
          <a:p>
            <a:pPr marL="285750" indent="-285750">
              <a:buFont typeface="Arial" panose="020B0604020202020204" pitchFamily="34" charset="0"/>
              <a:buChar char="•"/>
            </a:pPr>
            <a:r>
              <a:rPr lang="en-US" sz="2000" dirty="0"/>
              <a:t>Single species selected for algorithm development. Will serve as a surrogate for prediction.</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descr="A picture containing mountain, nature, outdoor, track&#10;&#10;Description automatically generated">
            <a:extLst>
              <a:ext uri="{FF2B5EF4-FFF2-40B4-BE49-F238E27FC236}">
                <a16:creationId xmlns:a16="http://schemas.microsoft.com/office/drawing/2014/main" id="{5036ACC5-AB5C-1AFF-DABD-F3249550B0A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676051" y="1565612"/>
            <a:ext cx="3307476" cy="2149860"/>
          </a:xfrm>
          <a:prstGeom prst="rect">
            <a:avLst/>
          </a:prstGeom>
        </p:spPr>
      </p:pic>
      <p:sp>
        <p:nvSpPr>
          <p:cNvPr id="4" name="Content Placeholder 2">
            <a:extLst>
              <a:ext uri="{FF2B5EF4-FFF2-40B4-BE49-F238E27FC236}">
                <a16:creationId xmlns:a16="http://schemas.microsoft.com/office/drawing/2014/main" id="{29F56AD7-ED49-B0FA-69EC-4CCD4DA156C9}"/>
              </a:ext>
            </a:extLst>
          </p:cNvPr>
          <p:cNvSpPr txBox="1">
            <a:spLocks/>
          </p:cNvSpPr>
          <p:nvPr/>
        </p:nvSpPr>
        <p:spPr>
          <a:xfrm>
            <a:off x="8676049" y="3728140"/>
            <a:ext cx="3301903" cy="3693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Detroit Reservoir, Oregon</a:t>
            </a:r>
          </a:p>
        </p:txBody>
      </p:sp>
      <p:sp>
        <p:nvSpPr>
          <p:cNvPr id="6" name="Content Placeholder 2">
            <a:extLst>
              <a:ext uri="{FF2B5EF4-FFF2-40B4-BE49-F238E27FC236}">
                <a16:creationId xmlns:a16="http://schemas.microsoft.com/office/drawing/2014/main" id="{C47C2BC3-659D-AD5E-62C4-39CF0F87974C}"/>
              </a:ext>
            </a:extLst>
          </p:cNvPr>
          <p:cNvSpPr txBox="1">
            <a:spLocks/>
          </p:cNvSpPr>
          <p:nvPr/>
        </p:nvSpPr>
        <p:spPr>
          <a:xfrm>
            <a:off x="8676050" y="6086090"/>
            <a:ext cx="3307478" cy="3693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Detroit Lake HAB</a:t>
            </a:r>
          </a:p>
        </p:txBody>
      </p:sp>
      <p:pic>
        <p:nvPicPr>
          <p:cNvPr id="1026" name="Picture 2">
            <a:extLst>
              <a:ext uri="{FF2B5EF4-FFF2-40B4-BE49-F238E27FC236}">
                <a16:creationId xmlns:a16="http://schemas.microsoft.com/office/drawing/2014/main" id="{3DDBFC86-554A-141A-941A-0DED7B7C5D0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81623" y="4208746"/>
            <a:ext cx="3301904" cy="1857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2318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Method and Algorithm Research</a:t>
            </a:r>
          </a:p>
        </p:txBody>
      </p:sp>
      <p:sp>
        <p:nvSpPr>
          <p:cNvPr id="21" name="TextBox 20"/>
          <p:cNvSpPr txBox="1"/>
          <p:nvPr/>
        </p:nvSpPr>
        <p:spPr>
          <a:xfrm>
            <a:off x="94755" y="1949948"/>
            <a:ext cx="11721008"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t>Upwelling and boundary mixing dynamics</a:t>
            </a:r>
          </a:p>
          <a:p>
            <a:pPr marL="742950" lvl="1" indent="-285750">
              <a:buFont typeface="Arial" panose="020B0604020202020204" pitchFamily="34" charset="0"/>
              <a:buChar char="•"/>
            </a:pPr>
            <a:r>
              <a:rPr lang="en-US" sz="2000" dirty="0"/>
              <a:t>HABs are not spatially uniform</a:t>
            </a:r>
          </a:p>
          <a:p>
            <a:pPr marL="742950" lvl="1" indent="-285750">
              <a:buFont typeface="Arial" panose="020B0604020202020204" pitchFamily="34" charset="0"/>
              <a:buChar char="•"/>
            </a:pPr>
            <a:r>
              <a:rPr lang="en-US" sz="2000" dirty="0"/>
              <a:t>They are controlled by light penetration, temperature, and nutrient availability</a:t>
            </a:r>
          </a:p>
          <a:p>
            <a:pPr marL="742950" lvl="1" indent="-285750">
              <a:buFont typeface="Arial" panose="020B0604020202020204" pitchFamily="34" charset="0"/>
              <a:buChar char="•"/>
            </a:pPr>
            <a:r>
              <a:rPr lang="en-US" sz="2000" dirty="0"/>
              <a:t>Investigate the role of boundary mixing and upwelling on light penetration and HAB growth</a:t>
            </a:r>
          </a:p>
          <a:p>
            <a:pPr marL="742950" lvl="1" indent="-285750">
              <a:buFont typeface="Arial" panose="020B0604020202020204" pitchFamily="34" charset="0"/>
              <a:buChar char="•"/>
            </a:pPr>
            <a:r>
              <a:rPr lang="en-US" sz="2000" dirty="0"/>
              <a:t>Relate vertical mixing to HAB occurrence and intensity</a:t>
            </a:r>
          </a:p>
          <a:p>
            <a:pPr marL="1200150" lvl="2" indent="-285750">
              <a:buFont typeface="Arial" panose="020B0604020202020204" pitchFamily="34" charset="0"/>
              <a:buChar char="•"/>
            </a:pPr>
            <a:r>
              <a:rPr lang="en-US" sz="2000" dirty="0"/>
              <a:t>Nondimensional numbers: Schmidt Stability Index, Wedderburn Number, Richardson Number</a:t>
            </a:r>
          </a:p>
          <a:p>
            <a:pPr marL="285750" indent="-285750">
              <a:buFont typeface="Arial" panose="020B0604020202020204" pitchFamily="34" charset="0"/>
              <a:buChar char="•"/>
            </a:pPr>
            <a:r>
              <a:rPr lang="en-US" sz="2000" dirty="0"/>
              <a:t>CE-QUAL-W2 enhancements:</a:t>
            </a:r>
          </a:p>
          <a:p>
            <a:pPr marL="742950" lvl="1" indent="-285750">
              <a:buFont typeface="Arial" panose="020B0604020202020204" pitchFamily="34" charset="0"/>
              <a:buChar char="•"/>
            </a:pPr>
            <a:r>
              <a:rPr lang="en-US" sz="2000" dirty="0"/>
              <a:t>HAB species growth dynamics</a:t>
            </a:r>
          </a:p>
          <a:p>
            <a:pPr marL="742950" lvl="1" indent="-285750">
              <a:buFont typeface="Arial" panose="020B0604020202020204" pitchFamily="34" charset="0"/>
              <a:buChar char="•"/>
            </a:pPr>
            <a:r>
              <a:rPr lang="en-US" sz="2000" dirty="0"/>
              <a:t>Vertical diurnal migration</a:t>
            </a:r>
          </a:p>
          <a:p>
            <a:pPr marL="742950" lvl="1" indent="-285750">
              <a:buFont typeface="Arial" panose="020B0604020202020204" pitchFamily="34" charset="0"/>
              <a:buChar char="•"/>
            </a:pPr>
            <a:r>
              <a:rPr lang="en-US" sz="2000" dirty="0"/>
              <a:t>Nitrogen fixation algorithms (cyanobacteria may outcompete native algae since they can fix nitrogen)</a:t>
            </a:r>
          </a:p>
          <a:p>
            <a:pPr marL="742950" lvl="1" indent="-285750">
              <a:buFont typeface="Arial" panose="020B0604020202020204" pitchFamily="34" charset="0"/>
              <a:buChar char="•"/>
            </a:pPr>
            <a:r>
              <a:rPr lang="en-US" sz="2000" dirty="0"/>
              <a:t>Sub-grid modeling to capture lateral variability (post-processing tool)</a:t>
            </a:r>
          </a:p>
          <a:p>
            <a:pPr marL="285750" indent="-285750">
              <a:buFont typeface="Arial" panose="020B0604020202020204" pitchFamily="34" charset="0"/>
              <a:buChar char="•"/>
            </a:pPr>
            <a:r>
              <a:rPr lang="en-US" sz="2000" dirty="0"/>
              <a:t>Prediction tool:</a:t>
            </a:r>
          </a:p>
          <a:p>
            <a:pPr marL="742950" lvl="1" indent="-285750">
              <a:buFont typeface="Arial" panose="020B0604020202020204" pitchFamily="34" charset="0"/>
              <a:buChar char="•"/>
            </a:pPr>
            <a:r>
              <a:rPr lang="en-US" sz="2000" dirty="0"/>
              <a:t>Use CE-QUAL-W2 outputs and observed cross-sectional data to predict the maximum concentrations and  locations of occurrence.</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spTree>
    <p:extLst>
      <p:ext uri="{BB962C8B-B14F-4D97-AF65-F5344CB8AC3E}">
        <p14:creationId xmlns:p14="http://schemas.microsoft.com/office/powerpoint/2010/main" val="22399428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1636</TotalTime>
  <Words>1656</Words>
  <Application>Microsoft Macintosh PowerPoint</Application>
  <PresentationFormat>Widescreen</PresentationFormat>
  <Paragraphs>144</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PI</dc:title>
  <dc:creator>Todd S</dc:creator>
  <cp:lastModifiedBy>Todd Steissberg</cp:lastModifiedBy>
  <cp:revision>53</cp:revision>
  <dcterms:created xsi:type="dcterms:W3CDTF">2020-10-16T13:53:41Z</dcterms:created>
  <dcterms:modified xsi:type="dcterms:W3CDTF">2024-04-12T09:06:52Z</dcterms:modified>
</cp:coreProperties>
</file>

<file path=docProps/thumbnail.jpeg>
</file>